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  <p:sldMasterId id="2147483714" r:id="rId2"/>
  </p:sldMasterIdLst>
  <p:notesMasterIdLst>
    <p:notesMasterId r:id="rId31"/>
  </p:notesMasterIdLst>
  <p:sldIdLst>
    <p:sldId id="256" r:id="rId3"/>
    <p:sldId id="257" r:id="rId4"/>
    <p:sldId id="282" r:id="rId5"/>
    <p:sldId id="283" r:id="rId6"/>
    <p:sldId id="272" r:id="rId7"/>
    <p:sldId id="274" r:id="rId8"/>
    <p:sldId id="273" r:id="rId9"/>
    <p:sldId id="275" r:id="rId10"/>
    <p:sldId id="280" r:id="rId11"/>
    <p:sldId id="279" r:id="rId12"/>
    <p:sldId id="277" r:id="rId13"/>
    <p:sldId id="278" r:id="rId14"/>
    <p:sldId id="276" r:id="rId15"/>
    <p:sldId id="259" r:id="rId16"/>
    <p:sldId id="264" r:id="rId17"/>
    <p:sldId id="260" r:id="rId18"/>
    <p:sldId id="263" r:id="rId19"/>
    <p:sldId id="262" r:id="rId20"/>
    <p:sldId id="261" r:id="rId21"/>
    <p:sldId id="258" r:id="rId22"/>
    <p:sldId id="265" r:id="rId23"/>
    <p:sldId id="271" r:id="rId24"/>
    <p:sldId id="266" r:id="rId25"/>
    <p:sldId id="267" r:id="rId26"/>
    <p:sldId id="270" r:id="rId27"/>
    <p:sldId id="268" r:id="rId28"/>
    <p:sldId id="269" r:id="rId29"/>
    <p:sldId id="28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4" y="-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3A6039-EEB1-4AE5-96D9-F98D077DB06D}" type="datetimeFigureOut">
              <a:rPr lang="en-GB" smtClean="0"/>
              <a:t>10/11/2020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69D0E6-FB69-469C-925F-077F20EB71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0723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0343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0389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2387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8CD4D-8850-415D-9AB4-7D56D2DDEB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A5B499-D986-4126-8F10-833DACD97F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D41DA-AC00-46CB-9E43-9EDEE1136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AB63-CB23-4DC8-B548-EDF8302AD2F4}" type="datetimeFigureOut">
              <a:rPr lang="en-GB" smtClean="0"/>
              <a:t>10/11/2020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0BE6F-0A9A-496C-9D03-A5528FDD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3984C-2E72-4255-9BA0-EC09DC0CB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0F823-55DD-4940-BCE9-CB030644BC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99669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3FAC-81BE-4140-B129-B9A86F1D2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027BC-1955-4E7F-B9C4-6A4C5A738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D4063-C711-4AA9-BB69-BE0044980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AB63-CB23-4DC8-B548-EDF8302AD2F4}" type="datetimeFigureOut">
              <a:rPr lang="en-GB" smtClean="0"/>
              <a:t>10/11/2020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531D5-DD49-42C6-80AA-5DA30BD1E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EFF05-ECED-460C-BD1D-2B3722D1B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0F823-55DD-4940-BCE9-CB030644BC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9386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6CD9C-D98D-4308-A647-97D497B38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80562-B55B-4F0B-A1EC-E983F2D22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A60B8F-C97B-4C41-B290-9770687E1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AB63-CB23-4DC8-B548-EDF8302AD2F4}" type="datetimeFigureOut">
              <a:rPr lang="en-GB" smtClean="0"/>
              <a:t>10/11/2020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2F2F3-DE33-43B9-ADF2-5155528CE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D67752-08C1-413F-AEBD-BCE8E0659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0F823-55DD-4940-BCE9-CB030644BC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7903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C3046-4F91-45FE-9A50-A8601AD58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3A473-F8CC-4D20-BD70-D795C94264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E17FCE-74AB-4656-8406-5C3EEC0DB2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36BE4F-D2A6-420A-9B2E-E8F0232A6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AB63-CB23-4DC8-B548-EDF8302AD2F4}" type="datetimeFigureOut">
              <a:rPr lang="en-GB" smtClean="0"/>
              <a:t>10/11/2020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25BCD-1FDF-43E1-B870-CAF87B46D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CB2179-F5B7-4427-B9C6-0DBF907FC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0F823-55DD-4940-BCE9-CB030644BC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42218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857C7-D2F1-480A-B187-49C806D8C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48A40-10DB-4A58-AF07-7856229AC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A5621-0F13-4A23-8AC1-DF3963670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71F05-8EE5-44C8-89BB-CC0D75F6B4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A254A3-8470-467E-8E0E-E3697D9A46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35DDA2-F86B-4729-A46B-7CCECA2C8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AB63-CB23-4DC8-B548-EDF8302AD2F4}" type="datetimeFigureOut">
              <a:rPr lang="en-GB" smtClean="0"/>
              <a:t>10/11/2020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85B812-2D69-460F-AA57-90E373488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F57B8D-75D2-4197-BD6D-EB16CFA53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0F823-55DD-4940-BCE9-CB030644BC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44611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5B32B-19BA-42EB-84BA-544CE8E51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3938B8-9235-4E9F-AFEE-D460B1A4D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AB63-CB23-4DC8-B548-EDF8302AD2F4}" type="datetimeFigureOut">
              <a:rPr lang="en-GB" smtClean="0"/>
              <a:t>10/11/2020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9F9338-AC7E-4A19-B025-1AFD3AC6F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64EF4D-5ACE-42B5-869F-F807C2A9E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0F823-55DD-4940-BCE9-CB030644BC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2714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B2D1EC-EE94-4030-985E-BBBC7F298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AB63-CB23-4DC8-B548-EDF8302AD2F4}" type="datetimeFigureOut">
              <a:rPr lang="en-GB" smtClean="0"/>
              <a:t>10/11/2020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F74361-ACC5-4128-9387-74BB0D7CC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B28379-7C73-4574-99F4-2B249608E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0F823-55DD-4940-BCE9-CB030644BC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0588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58224-50AC-492D-B614-F3ACB09D0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9E61C-94D3-4316-8C63-A957A9D41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90D52D-E4E3-47CF-949A-BC676DF150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C366BA-41FC-42E7-92D2-698E79959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AB63-CB23-4DC8-B548-EDF8302AD2F4}" type="datetimeFigureOut">
              <a:rPr lang="en-GB" smtClean="0"/>
              <a:t>10/11/2020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FDD6EC-88C8-4F65-A2D6-4FA561791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E13699-F42B-4B16-97A7-47DDEADB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0F823-55DD-4940-BCE9-CB030644BC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381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34480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D2653-9ECD-42B6-B40D-833525109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673B01-EBAC-493F-B950-084AF2720F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DDD1AC-0B5F-42F1-BB6C-A4DC418E3F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B7BDC9-75BF-4556-8A4A-260851467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AB63-CB23-4DC8-B548-EDF8302AD2F4}" type="datetimeFigureOut">
              <a:rPr lang="en-GB" smtClean="0"/>
              <a:t>10/11/2020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334080-C5CD-4FF3-8378-0E04607C9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ACDD57-2E0B-46D2-986D-9E0276F2B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0F823-55DD-4940-BCE9-CB030644BC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23265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C5B1D-5FCA-4680-B412-6ED16F455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482DFA-C2E3-4487-BD19-B8F7546006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2ABC6-23ED-4025-B055-0D26E8813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AB63-CB23-4DC8-B548-EDF8302AD2F4}" type="datetimeFigureOut">
              <a:rPr lang="en-GB" smtClean="0"/>
              <a:t>10/11/2020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F4A07-5C10-42E5-82CC-4095E78F1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1A8DC-0DDA-4E0B-BFDB-4B500E97F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0F823-55DD-4940-BCE9-CB030644BC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5452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C9448A-98CD-41C8-BA19-8A45C7C3A2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F7DD20-B64D-4CE8-9F6B-B4403610E4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249E7-9678-4A03-BA8F-6FF2F7D48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AB63-CB23-4DC8-B548-EDF8302AD2F4}" type="datetimeFigureOut">
              <a:rPr lang="en-GB" smtClean="0"/>
              <a:t>10/11/2020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17A07-90D5-4FB2-AB05-EAC74B52B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AB47F-75D1-4AE6-B1BE-50B10A43D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0F823-55DD-4940-BCE9-CB030644BC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2734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7581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7099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2318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8728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807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0983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2629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11/10/2020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6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06" r:id="rId6"/>
    <p:sldLayoutId id="2147483702" r:id="rId7"/>
    <p:sldLayoutId id="2147483703" r:id="rId8"/>
    <p:sldLayoutId id="2147483704" r:id="rId9"/>
    <p:sldLayoutId id="2147483705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8F31F2-675E-4258-8328-0E74883FD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CC87ED-9C12-44B7-8564-E75C4EF2D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2B1D5-D58C-478E-8845-0CF865C188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04AB63-CB23-4DC8-B548-EDF8302AD2F4}" type="datetimeFigureOut">
              <a:rPr lang="en-GB" smtClean="0"/>
              <a:t>10/11/2020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2CBC64-EBE8-4E3E-B990-5EA8C248A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11C14-DDB4-49A7-B65A-1C5B4058E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0F823-55DD-4940-BCE9-CB030644BC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271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logs.nvidia.com/blog/2016/07/29/whats-difference-artificial-intelligence-machine-learning-deep-learning-ai/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blogs.nvidia.com/blog/2016/07/29/whats-difference-artificial-intelligence-machine-learning-deep-learning-ai/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blogs.nvidia.com/blog/2016/07/29/whats-difference-artificial-intelligence-machine-learning-deep-learning-ai/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blogs.nvidia.com/blog/2016/07/29/whats-difference-artificial-intelligence-machine-learning-deep-learning-ai/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2morrowknight/status/941128818605015040/photo/1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twitter.com/2morrowknight/status/941128818605015040/photo/1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medium.com/@jayeshbahire/the-xor-problem-in-neural-networks-50006411840b#:~:text=The%20XOr%2C%20or%20%E2%80%9Cexclusive%20or,value%20if%20they%20are%20equal.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medium.com/@jayeshbahire/the-xor-problem-in-neural-networks-50006411840b#:~:text=The%20XOr%2C%20or%20%E2%80%9Cexclusive%20or,value%20if%20they%20are%20equal.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towardsdatascience.com/mcculloch-pitts-model-5fdf65ac5dd1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medium.com/@jayeshbahire/the-xor-problem-in-neural-networks-50006411840b#:~:text=The%20XOr%2C%20or%20%E2%80%9Cexclusive%20or,value%20if%20they%20are%20equal.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nvidia.com/blog/2016/07/29/whats-difference-artificial-intelligence-machine-learning-deep-learning-ai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s://blogs.nvidia.com/blog/2016/07/29/whats-difference-artificial-intelligence-machine-learning-deep-learning-ai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blogs.nvidia.com/blog/2016/07/29/whats-difference-artificial-intelligence-machine-learning-deep-learning-ai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https://blogs.nvidia.com/blog/2016/07/29/whats-difference-artificial-intelligence-machine-learning-deep-learning-ai/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s://blogs.nvidia.com/blog/2016/07/29/whats-difference-artificial-intelligence-machine-learning-deep-learning-ai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https://blogs.nvidia.com/blog/2016/07/29/whats-difference-artificial-intelligence-machine-learning-deep-learning-ai/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blogs.nvidia.com/blog/2016/07/29/whats-difference-artificial-intelligence-machine-learning-deep-learning-ai/" TargetMode="Externa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blogs.nvidia.com/blog/2016/07/29/whats-difference-artificial-intelligence-machine-learning-deep-learning-ai/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s.nvidia.com/blog/2016/07/29/whats-difference-artificial-intelligence-machine-learning-deep-learning-ai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s.nvidia.com/blog/2016/07/29/whats-difference-artificial-intelligence-machine-learning-deep-learning-ai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s.nvidia.com/blog/2016/07/29/whats-difference-artificial-intelligence-machine-learning-deep-learning-ai/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s.nvidia.com/blog/2016/07/29/whats-difference-artificial-intelligence-machine-learning-deep-learning-ai/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blogs.nvidia.com/blog/2016/07/29/whats-difference-artificial-intelligence-machine-learning-deep-learning-ai/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blogs.nvidia.com/blog/2016/07/29/whats-difference-artificial-intelligence-machine-learning-deep-learning-ai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blogs.nvidia.com/blog/2016/07/29/whats-difference-artificial-intelligence-machine-learning-deep-learning-ai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4906370-1564-49FA-A802-58546B392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5" name="Picture 1">
            <a:extLst>
              <a:ext uri="{FF2B5EF4-FFF2-40B4-BE49-F238E27FC236}">
                <a16:creationId xmlns:a16="http://schemas.microsoft.com/office/drawing/2014/main" id="{4638C3E5-FCC0-4C20-B4B7-7B855E34C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t="10754" b="497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EF640709-BDFD-453B-B75D-6212E7A8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11500" y="370600"/>
            <a:ext cx="5923842" cy="5923842"/>
          </a:xfrm>
          <a:prstGeom prst="ellipse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6199A7-3D80-471C-B848-CBCD9D14826A}"/>
              </a:ext>
            </a:extLst>
          </p:cNvPr>
          <p:cNvSpPr txBox="1"/>
          <p:nvPr/>
        </p:nvSpPr>
        <p:spPr>
          <a:xfrm>
            <a:off x="3577192" y="1032483"/>
            <a:ext cx="5037616" cy="29823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Raspberry PI and AI Stream</a:t>
            </a:r>
          </a:p>
        </p:txBody>
      </p:sp>
      <p:sp>
        <p:nvSpPr>
          <p:cNvPr id="56" name="Arc 25">
            <a:extLst>
              <a:ext uri="{FF2B5EF4-FFF2-40B4-BE49-F238E27FC236}">
                <a16:creationId xmlns:a16="http://schemas.microsoft.com/office/drawing/2014/main" id="{B4019478-3FDC-438C-8848-1D7DA864A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366740" flipV="1">
            <a:off x="2607299" y="8363"/>
            <a:ext cx="6816262" cy="6816262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E406479-1D57-4209-B128-3C8174624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3400" y="4609861"/>
            <a:ext cx="873032" cy="849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E32EB5-4036-4D92-BEB0-035E9BBCE982}"/>
              </a:ext>
            </a:extLst>
          </p:cNvPr>
          <p:cNvSpPr txBox="1"/>
          <p:nvPr/>
        </p:nvSpPr>
        <p:spPr>
          <a:xfrm>
            <a:off x="10457" y="5931599"/>
            <a:ext cx="29850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 err="1">
                <a:solidFill>
                  <a:schemeClr val="bg1"/>
                </a:solidFill>
              </a:rPr>
              <a:t>Dr.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Roohi</a:t>
            </a:r>
            <a:r>
              <a:rPr lang="en-GB" dirty="0">
                <a:solidFill>
                  <a:schemeClr val="bg1"/>
                </a:solidFill>
              </a:rPr>
              <a:t> Banu</a:t>
            </a:r>
          </a:p>
          <a:p>
            <a:r>
              <a:rPr lang="en-GB" dirty="0">
                <a:solidFill>
                  <a:schemeClr val="bg1"/>
                </a:solidFill>
              </a:rPr>
              <a:t>Mr. Fakruddin Mohammed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78478D-9C6A-4FA4-B68D-E9EE1C37CAFB}"/>
              </a:ext>
            </a:extLst>
          </p:cNvPr>
          <p:cNvSpPr txBox="1"/>
          <p:nvPr/>
        </p:nvSpPr>
        <p:spPr>
          <a:xfrm>
            <a:off x="8153400" y="4839316"/>
            <a:ext cx="881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ZAS </a:t>
            </a:r>
          </a:p>
          <a:p>
            <a:r>
              <a:rPr lang="en-GB" sz="1200" b="1" dirty="0"/>
              <a:t>Academy</a:t>
            </a:r>
          </a:p>
        </p:txBody>
      </p:sp>
    </p:spTree>
    <p:extLst>
      <p:ext uri="{BB962C8B-B14F-4D97-AF65-F5344CB8AC3E}">
        <p14:creationId xmlns:p14="http://schemas.microsoft.com/office/powerpoint/2010/main" val="3893498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Data Science Life Cycle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7" y="6673334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6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https://blogs.nvidia.com/blog/2016/07/29/whats-difference-artificial-intelligence-machine-learning-deep-learning-ai/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26" name="Picture 2" descr="What is the life cycle of a data science project? - Quora">
            <a:extLst>
              <a:ext uri="{FF2B5EF4-FFF2-40B4-BE49-F238E27FC236}">
                <a16:creationId xmlns:a16="http://schemas.microsoft.com/office/drawing/2014/main" id="{FB6F3F39-969F-4C48-AEB4-BF8EDCBB0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299" y="902670"/>
            <a:ext cx="5553075" cy="539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884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Data Science Life Cycle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7" y="6673334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6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https://blogs.nvidia.com/blog/2016/07/29/whats-difference-artificial-intelligence-machine-learning-deep-learning-ai/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06B4FA-FD52-4A11-8C7A-8ADADA92D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49" y="633038"/>
            <a:ext cx="8080461" cy="613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89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Data Science Life Cycle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7" y="6673334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6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https://blogs.nvidia.com/blog/2016/07/29/whats-difference-artificial-intelligence-machine-learning-deep-learning-ai/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074" name="Picture 2" descr="Deployment of machine learning models | by Gunjan Agicha | Medium">
            <a:extLst>
              <a:ext uri="{FF2B5EF4-FFF2-40B4-BE49-F238E27FC236}">
                <a16:creationId xmlns:a16="http://schemas.microsoft.com/office/drawing/2014/main" id="{FBA080B5-3499-463F-B4A5-3DC24CFD5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8975"/>
            <a:ext cx="12192000" cy="593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009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Data Science Life Cycle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7" y="6673334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6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https://blogs.nvidia.com/blog/2016/07/29/whats-difference-artificial-intelligence-machine-learning-deep-learning-ai/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050" name="Picture 2" descr="Machine Learning Development Life Cycle | by Vishal Sinha | Analytics  Vidhya | Medium">
            <a:extLst>
              <a:ext uri="{FF2B5EF4-FFF2-40B4-BE49-F238E27FC236}">
                <a16:creationId xmlns:a16="http://schemas.microsoft.com/office/drawing/2014/main" id="{D43A887D-292D-40AC-BE4A-5824B566B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1097643"/>
            <a:ext cx="8643938" cy="536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736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DEEFEC-8528-405A-895C-0F9B11F49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445" y="946065"/>
            <a:ext cx="7757918" cy="57999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8B3C9B-C677-4710-9E8C-EDB0B74AEDEC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History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2599DC-A400-4E16-9F43-A1C903832815}"/>
              </a:ext>
            </a:extLst>
          </p:cNvPr>
          <p:cNvSpPr/>
          <p:nvPr/>
        </p:nvSpPr>
        <p:spPr>
          <a:xfrm>
            <a:off x="6481665" y="6673334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600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https://twitter.com/2morrowknight/status/941128818605015040/photo/1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882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78B3C9B-C677-4710-9E8C-EDB0B74AEDEC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History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2599DC-A400-4E16-9F43-A1C903832815}"/>
              </a:ext>
            </a:extLst>
          </p:cNvPr>
          <p:cNvSpPr/>
          <p:nvPr/>
        </p:nvSpPr>
        <p:spPr>
          <a:xfrm>
            <a:off x="6481665" y="6673334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6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https://twitter.com/2morrowknight/status/941128818605015040/photo/1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6E7F98-B9D6-4046-B791-435B54B2188C}"/>
              </a:ext>
            </a:extLst>
          </p:cNvPr>
          <p:cNvSpPr txBox="1"/>
          <p:nvPr/>
        </p:nvSpPr>
        <p:spPr>
          <a:xfrm>
            <a:off x="2724539" y="821094"/>
            <a:ext cx="7334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AI is concerned with the design of “Intelligence” in “Artificial Device”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22D95-0BE0-4F32-B431-3843E49E0882}"/>
              </a:ext>
            </a:extLst>
          </p:cNvPr>
          <p:cNvSpPr txBox="1"/>
          <p:nvPr/>
        </p:nvSpPr>
        <p:spPr>
          <a:xfrm>
            <a:off x="457200" y="1894114"/>
            <a:ext cx="6315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Intelligence:</a:t>
            </a:r>
            <a:r>
              <a:rPr lang="en-GB" dirty="0"/>
              <a:t> Behaves/thinks/analyses/reasons like human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030A63-7F1F-47A2-9000-5F5785F62EFE}"/>
              </a:ext>
            </a:extLst>
          </p:cNvPr>
          <p:cNvSpPr txBox="1"/>
          <p:nvPr/>
        </p:nvSpPr>
        <p:spPr>
          <a:xfrm>
            <a:off x="457200" y="2597802"/>
            <a:ext cx="5102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Artificial Device:</a:t>
            </a:r>
            <a:r>
              <a:rPr lang="en-GB" dirty="0"/>
              <a:t> Software/Hardware/Machine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15F66D-2F78-4676-91FA-6555FEBDAF50}"/>
              </a:ext>
            </a:extLst>
          </p:cNvPr>
          <p:cNvSpPr txBox="1"/>
          <p:nvPr/>
        </p:nvSpPr>
        <p:spPr>
          <a:xfrm>
            <a:off x="457200" y="3729726"/>
            <a:ext cx="52995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Recognizing people, objects. –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Communicating (through natural language). –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Navigating around obstacles on the streets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Medical Diagnosis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Playing games like Go/Chess etc.</a:t>
            </a:r>
          </a:p>
        </p:txBody>
      </p:sp>
    </p:spTree>
    <p:extLst>
      <p:ext uri="{BB962C8B-B14F-4D97-AF65-F5344CB8AC3E}">
        <p14:creationId xmlns:p14="http://schemas.microsoft.com/office/powerpoint/2010/main" val="223783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Biological Neuron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6" y="6673334"/>
            <a:ext cx="7537677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https://medium.com/@jayeshbahire/the-xor-problem-in-neural-networks-50006411840b#:~:text=The%20XOr%2C%20or%20%E2%80%9Cexclusive%20or,value%20if%20they%20are%20equal.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0BB5EE8-6FA3-44A7-ACAA-C7DB15D92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825" y="2321927"/>
            <a:ext cx="8239125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636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Biological Neuron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6" y="6673334"/>
            <a:ext cx="7537677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https://medium.com/@jayeshbahire/the-xor-problem-in-neural-networks-50006411840b#:~:text=The%20XOr%2C%20or%20%E2%80%9Cexclusive%20or,value%20if%20they%20are%20equal.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B0B844-5C4E-4A42-9C57-954CFE69F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262" y="1600200"/>
            <a:ext cx="6467475" cy="36576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D76239F-D232-4FF2-AFE5-858BE327FDE0}"/>
              </a:ext>
            </a:extLst>
          </p:cNvPr>
          <p:cNvCxnSpPr/>
          <p:nvPr/>
        </p:nvCxnSpPr>
        <p:spPr>
          <a:xfrm flipH="1">
            <a:off x="5346441" y="1600200"/>
            <a:ext cx="1054359" cy="1357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4E15A30-AC4A-42BA-A7B5-89385963356C}"/>
              </a:ext>
            </a:extLst>
          </p:cNvPr>
          <p:cNvCxnSpPr/>
          <p:nvPr/>
        </p:nvCxnSpPr>
        <p:spPr>
          <a:xfrm>
            <a:off x="6932645" y="2547257"/>
            <a:ext cx="233265" cy="1380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EA0A768-FB15-4CAA-B6EF-E417D542760F}"/>
              </a:ext>
            </a:extLst>
          </p:cNvPr>
          <p:cNvCxnSpPr/>
          <p:nvPr/>
        </p:nvCxnSpPr>
        <p:spPr>
          <a:xfrm flipH="1">
            <a:off x="8649478" y="1600200"/>
            <a:ext cx="74644" cy="676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9F7277-46DD-495C-A47E-A0AC61DD3216}"/>
              </a:ext>
            </a:extLst>
          </p:cNvPr>
          <p:cNvCxnSpPr/>
          <p:nvPr/>
        </p:nvCxnSpPr>
        <p:spPr>
          <a:xfrm flipH="1">
            <a:off x="4814596" y="1156996"/>
            <a:ext cx="289249" cy="541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444310A-7781-4189-94D1-72CB5A59C275}"/>
              </a:ext>
            </a:extLst>
          </p:cNvPr>
          <p:cNvSpPr txBox="1"/>
          <p:nvPr/>
        </p:nvSpPr>
        <p:spPr>
          <a:xfrm>
            <a:off x="4123735" y="966424"/>
            <a:ext cx="1690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Neuron Inputs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05DB8D-9A5F-49AA-9D81-90F85E6B6511}"/>
              </a:ext>
            </a:extLst>
          </p:cNvPr>
          <p:cNvSpPr txBox="1"/>
          <p:nvPr/>
        </p:nvSpPr>
        <p:spPr>
          <a:xfrm>
            <a:off x="6095999" y="1151090"/>
            <a:ext cx="1318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Processing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CED92B-BC85-44B7-8597-7A02160ADAD6}"/>
              </a:ext>
            </a:extLst>
          </p:cNvPr>
          <p:cNvSpPr txBox="1"/>
          <p:nvPr/>
        </p:nvSpPr>
        <p:spPr>
          <a:xfrm>
            <a:off x="6400800" y="2177925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Output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5DC3A3-76F2-4BFA-9C14-03EE035CAF25}"/>
              </a:ext>
            </a:extLst>
          </p:cNvPr>
          <p:cNvSpPr txBox="1"/>
          <p:nvPr/>
        </p:nvSpPr>
        <p:spPr>
          <a:xfrm>
            <a:off x="8938727" y="1427583"/>
            <a:ext cx="1761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Other Neurons</a:t>
            </a:r>
          </a:p>
        </p:txBody>
      </p:sp>
    </p:spTree>
    <p:extLst>
      <p:ext uri="{BB962C8B-B14F-4D97-AF65-F5344CB8AC3E}">
        <p14:creationId xmlns:p14="http://schemas.microsoft.com/office/powerpoint/2010/main" val="2053520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Simple Perceptron/Neuron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6" y="6673334"/>
            <a:ext cx="75376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https://towardsdatascience.com/mcculloch-pitts-model-5fdf65ac5dd1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C09E9D-88E6-4752-8659-B9FB18C22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387" y="1196871"/>
            <a:ext cx="4552950" cy="32099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59364C-ECCD-49D9-9D7A-A7E27EFE6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074" y="1194320"/>
            <a:ext cx="3705225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9318CD-1EC9-4DD9-81C3-4DB7F7A5C5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2074" y="4761756"/>
            <a:ext cx="4229100" cy="2019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721AD1-37B1-4DBC-86EC-DB8C1780F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3543" y="2298597"/>
            <a:ext cx="364380" cy="27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22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Feed Forward Neural Network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6" y="6673334"/>
            <a:ext cx="7537677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https://medium.com/@jayeshbahire/the-xor-problem-in-neural-networks-50006411840b#:~:text=The%20XOr%2C%20or%20%E2%80%9Cexclusive%20or,value%20if%20they%20are%20equal.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949E65-87D2-487D-A6EC-33684BE0A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733" y="1174528"/>
            <a:ext cx="2476500" cy="121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D53AD9-E12A-41A9-B663-AEAA09454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7983" y="3423630"/>
            <a:ext cx="5372100" cy="2895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770EF1-5EDD-4A7C-B82F-34C86AD2E2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6035" y="1174528"/>
            <a:ext cx="27813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11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1">
            <a:extLst>
              <a:ext uri="{FF2B5EF4-FFF2-40B4-BE49-F238E27FC236}">
                <a16:creationId xmlns:a16="http://schemas.microsoft.com/office/drawing/2014/main" id="{4638C3E5-FCC0-4C20-B4B7-7B855E34C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t="10754" b="497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6199A7-3D80-471C-B848-CBCD9D14826A}"/>
              </a:ext>
            </a:extLst>
          </p:cNvPr>
          <p:cNvSpPr txBox="1"/>
          <p:nvPr/>
        </p:nvSpPr>
        <p:spPr>
          <a:xfrm>
            <a:off x="3577192" y="1032483"/>
            <a:ext cx="5037616" cy="29823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Day 1.</a:t>
            </a:r>
            <a:r>
              <a:rPr lang="en-US" sz="6000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Raspberry PI - AI, ML, DL &amp; RL </a:t>
            </a:r>
            <a:r>
              <a:rPr lang="en-US" sz="4400" kern="1200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E32EB5-4036-4D92-BEB0-035E9BBCE982}"/>
              </a:ext>
            </a:extLst>
          </p:cNvPr>
          <p:cNvSpPr txBox="1"/>
          <p:nvPr/>
        </p:nvSpPr>
        <p:spPr>
          <a:xfrm>
            <a:off x="10457" y="5931599"/>
            <a:ext cx="29850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  <a:p>
            <a:r>
              <a:rPr lang="en-GB" dirty="0" err="1"/>
              <a:t>Dr.</a:t>
            </a:r>
            <a:r>
              <a:rPr lang="en-GB" dirty="0"/>
              <a:t> </a:t>
            </a:r>
            <a:r>
              <a:rPr lang="en-GB" dirty="0" err="1"/>
              <a:t>Roohi</a:t>
            </a:r>
            <a:r>
              <a:rPr lang="en-GB" dirty="0"/>
              <a:t> Banu</a:t>
            </a:r>
          </a:p>
          <a:p>
            <a:r>
              <a:rPr lang="en-GB" dirty="0"/>
              <a:t>Mr. Fakruddin Mohammed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78478D-9C6A-4FA4-B68D-E9EE1C37CAFB}"/>
              </a:ext>
            </a:extLst>
          </p:cNvPr>
          <p:cNvSpPr txBox="1"/>
          <p:nvPr/>
        </p:nvSpPr>
        <p:spPr>
          <a:xfrm>
            <a:off x="8153400" y="4839316"/>
            <a:ext cx="881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ZAS </a:t>
            </a:r>
          </a:p>
          <a:p>
            <a:r>
              <a:rPr lang="en-GB" sz="1200" b="1" dirty="0"/>
              <a:t>Academy</a:t>
            </a:r>
          </a:p>
        </p:txBody>
      </p:sp>
    </p:spTree>
    <p:extLst>
      <p:ext uri="{BB962C8B-B14F-4D97-AF65-F5344CB8AC3E}">
        <p14:creationId xmlns:p14="http://schemas.microsoft.com/office/powerpoint/2010/main" val="3531436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F30875-EB72-4DF9-9A49-8FF684A74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085" y="1547982"/>
            <a:ext cx="8033915" cy="42362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ML/DL/RL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7" y="6673334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600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https://blogs.nvidia.com/blog/2016/07/29/whats-difference-artificial-intelligence-machine-learning-deep-learning-ai/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8B4B0B-A1A6-4D01-922E-580B6441A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85" y="1755189"/>
            <a:ext cx="381000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929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Machine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7" y="6673334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6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https://blogs.nvidia.com/blog/2016/07/29/whats-difference-artificial-intelligence-machine-learning-deep-learning-ai/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050" name="Picture 2" descr="Machine Learning branches venn diagram by David Silver">
            <a:extLst>
              <a:ext uri="{FF2B5EF4-FFF2-40B4-BE49-F238E27FC236}">
                <a16:creationId xmlns:a16="http://schemas.microsoft.com/office/drawing/2014/main" id="{AA5FFEB2-D14D-4B22-B6CF-CD4C6D68F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60" y="1700412"/>
            <a:ext cx="3183683" cy="300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E9B9B9-2F80-424E-A489-42B136C57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6892" y="1256896"/>
            <a:ext cx="7400925" cy="38957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C1812E-2E89-4BF6-8AC2-818D0498EDB3}"/>
              </a:ext>
            </a:extLst>
          </p:cNvPr>
          <p:cNvSpPr txBox="1"/>
          <p:nvPr/>
        </p:nvSpPr>
        <p:spPr>
          <a:xfrm>
            <a:off x="5187820" y="5385853"/>
            <a:ext cx="10454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Given</a:t>
            </a:r>
          </a:p>
          <a:p>
            <a:r>
              <a:rPr lang="en-GB" dirty="0"/>
              <a:t>Inputs</a:t>
            </a:r>
          </a:p>
          <a:p>
            <a:r>
              <a:rPr lang="en-GB" dirty="0"/>
              <a:t>Outputs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C0D87E-112E-445E-A6F8-0ADB7B8081B6}"/>
              </a:ext>
            </a:extLst>
          </p:cNvPr>
          <p:cNvSpPr txBox="1"/>
          <p:nvPr/>
        </p:nvSpPr>
        <p:spPr>
          <a:xfrm>
            <a:off x="8008775" y="5524353"/>
            <a:ext cx="843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Given</a:t>
            </a:r>
          </a:p>
          <a:p>
            <a:r>
              <a:rPr lang="en-GB" dirty="0"/>
              <a:t>Inputs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9297BB-ABFF-44CF-8D51-70F06F80A664}"/>
              </a:ext>
            </a:extLst>
          </p:cNvPr>
          <p:cNvSpPr txBox="1"/>
          <p:nvPr/>
        </p:nvSpPr>
        <p:spPr>
          <a:xfrm>
            <a:off x="10627752" y="5385853"/>
            <a:ext cx="12509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Given</a:t>
            </a:r>
          </a:p>
          <a:p>
            <a:r>
              <a:rPr lang="en-GB" dirty="0"/>
              <a:t>Start State</a:t>
            </a:r>
          </a:p>
          <a:p>
            <a:r>
              <a:rPr lang="en-GB" dirty="0"/>
              <a:t>End State</a:t>
            </a:r>
          </a:p>
        </p:txBody>
      </p:sp>
    </p:spTree>
    <p:extLst>
      <p:ext uri="{BB962C8B-B14F-4D97-AF65-F5344CB8AC3E}">
        <p14:creationId xmlns:p14="http://schemas.microsoft.com/office/powerpoint/2010/main" val="1021267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Machine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7" y="6673334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6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https://blogs.nvidia.com/blog/2016/07/29/whats-difference-artificial-intelligence-machine-learning-deep-learning-ai/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5A489F-301E-4398-A5CE-3EFF1345D323}"/>
              </a:ext>
            </a:extLst>
          </p:cNvPr>
          <p:cNvSpPr txBox="1"/>
          <p:nvPr/>
        </p:nvSpPr>
        <p:spPr>
          <a:xfrm>
            <a:off x="597159" y="1268963"/>
            <a:ext cx="442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Regression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SL in Continuous Domain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DD3E48-3DDE-4EF8-95D6-F247A3F58DF0}"/>
              </a:ext>
            </a:extLst>
          </p:cNvPr>
          <p:cNvSpPr txBox="1"/>
          <p:nvPr/>
        </p:nvSpPr>
        <p:spPr>
          <a:xfrm>
            <a:off x="597159" y="3059668"/>
            <a:ext cx="4983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Classification</a:t>
            </a:r>
            <a:r>
              <a:rPr lang="en-GB" dirty="0"/>
              <a:t>: SL in Non-Continuous Domain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4931FD-9DFF-42D2-B129-2BEE7C270107}"/>
              </a:ext>
            </a:extLst>
          </p:cNvPr>
          <p:cNvSpPr txBox="1"/>
          <p:nvPr/>
        </p:nvSpPr>
        <p:spPr>
          <a:xfrm>
            <a:off x="597159" y="5219705"/>
            <a:ext cx="436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Clustering</a:t>
            </a:r>
            <a:r>
              <a:rPr lang="en-GB" dirty="0"/>
              <a:t>: USL to Find Patterns in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AE9FD-FF05-42AF-B41B-0D9B1146E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896" y="523220"/>
            <a:ext cx="6000750" cy="3914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2D60B4-70ED-42A7-B955-5C2D69072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8063" y="4601866"/>
            <a:ext cx="358140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903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Machine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7" y="6673334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6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https://blogs.nvidia.com/blog/2016/07/29/whats-difference-artificial-intelligence-machine-learning-deep-learning-ai/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30BD8599-3017-4501-8BDF-A173440C08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87"/>
          <a:stretch/>
        </p:blipFill>
        <p:spPr bwMode="auto">
          <a:xfrm>
            <a:off x="2622744" y="1161661"/>
            <a:ext cx="6013450" cy="4534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AF9E80C-C164-47C2-AB9E-223398FC6C3A}"/>
              </a:ext>
            </a:extLst>
          </p:cNvPr>
          <p:cNvSpPr/>
          <p:nvPr/>
        </p:nvSpPr>
        <p:spPr>
          <a:xfrm>
            <a:off x="5868955" y="2550951"/>
            <a:ext cx="1110342" cy="6249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281123-B851-4152-8888-99E7AAA9D5AF}"/>
              </a:ext>
            </a:extLst>
          </p:cNvPr>
          <p:cNvSpPr/>
          <p:nvPr/>
        </p:nvSpPr>
        <p:spPr>
          <a:xfrm>
            <a:off x="4640425" y="2553167"/>
            <a:ext cx="1110342" cy="624916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B6E1A2-087A-4F48-BD15-0BEF76C3AF17}"/>
              </a:ext>
            </a:extLst>
          </p:cNvPr>
          <p:cNvSpPr/>
          <p:nvPr/>
        </p:nvSpPr>
        <p:spPr>
          <a:xfrm>
            <a:off x="2929812" y="4376057"/>
            <a:ext cx="1380931" cy="783771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232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Deep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7" y="6673334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6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https://blogs.nvidia.com/blog/2016/07/29/whats-difference-artificial-intelligence-machine-learning-deep-learning-ai/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100" name="Picture 4" descr="Futurology ~ Stolen star, Hauema ring, Titan methane storms, Moon ...">
            <a:extLst>
              <a:ext uri="{FF2B5EF4-FFF2-40B4-BE49-F238E27FC236}">
                <a16:creationId xmlns:a16="http://schemas.microsoft.com/office/drawing/2014/main" id="{D87865FE-59B3-43A0-ABD3-CA5AA994F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838" y="1990725"/>
            <a:ext cx="5400675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D253EA-3A03-4187-94D1-30D979B62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33" y="2392447"/>
            <a:ext cx="3846156" cy="20731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3C2BBA-D3C8-4D61-9FDA-C6D89CBDBAA3}"/>
              </a:ext>
            </a:extLst>
          </p:cNvPr>
          <p:cNvSpPr txBox="1"/>
          <p:nvPr/>
        </p:nvSpPr>
        <p:spPr>
          <a:xfrm>
            <a:off x="5159829" y="3331029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ym typeface="Wingdings" panose="05000000000000000000" pitchFamily="2" charset="2"/>
              </a:rPr>
              <a:t></a:t>
            </a:r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D17F80D-37A8-47F5-8E7F-C935275664C5}"/>
              </a:ext>
            </a:extLst>
          </p:cNvPr>
          <p:cNvSpPr/>
          <p:nvPr/>
        </p:nvSpPr>
        <p:spPr>
          <a:xfrm>
            <a:off x="2575249" y="4907902"/>
            <a:ext cx="5505061" cy="1390532"/>
          </a:xfrm>
          <a:custGeom>
            <a:avLst/>
            <a:gdLst>
              <a:gd name="connsiteX0" fmla="*/ 0 w 5505061"/>
              <a:gd name="connsiteY0" fmla="*/ 93306 h 1390532"/>
              <a:gd name="connsiteX1" fmla="*/ 3023118 w 5505061"/>
              <a:gd name="connsiteY1" fmla="*/ 1390261 h 1390532"/>
              <a:gd name="connsiteX2" fmla="*/ 5505061 w 5505061"/>
              <a:gd name="connsiteY2" fmla="*/ 0 h 1390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05061" h="1390532">
                <a:moveTo>
                  <a:pt x="0" y="93306"/>
                </a:moveTo>
                <a:cubicBezTo>
                  <a:pt x="1052804" y="749559"/>
                  <a:pt x="2105608" y="1405812"/>
                  <a:pt x="3023118" y="1390261"/>
                </a:cubicBezTo>
                <a:cubicBezTo>
                  <a:pt x="3940628" y="1374710"/>
                  <a:pt x="4722844" y="687355"/>
                  <a:pt x="5505061" y="0"/>
                </a:cubicBezTo>
              </a:path>
            </a:pathLst>
          </a:cu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16D640-BC8D-417B-8A5E-30ED3DE36A0B}"/>
              </a:ext>
            </a:extLst>
          </p:cNvPr>
          <p:cNvSpPr txBox="1"/>
          <p:nvPr/>
        </p:nvSpPr>
        <p:spPr>
          <a:xfrm>
            <a:off x="2099388" y="5738327"/>
            <a:ext cx="178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 Hidden Layer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314DD7-9E09-461D-927B-EE67CB05A937}"/>
              </a:ext>
            </a:extLst>
          </p:cNvPr>
          <p:cNvSpPr txBox="1"/>
          <p:nvPr/>
        </p:nvSpPr>
        <p:spPr>
          <a:xfrm>
            <a:off x="9255967" y="5617029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 Hidden Layers</a:t>
            </a:r>
          </a:p>
        </p:txBody>
      </p:sp>
    </p:spTree>
    <p:extLst>
      <p:ext uri="{BB962C8B-B14F-4D97-AF65-F5344CB8AC3E}">
        <p14:creationId xmlns:p14="http://schemas.microsoft.com/office/powerpoint/2010/main" val="3666143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Deep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7" y="6673334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6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https://blogs.nvidia.com/blog/2016/07/29/whats-difference-artificial-intelligence-machine-learning-deep-learning-ai/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098" name="Picture 2" descr="Image for post">
            <a:extLst>
              <a:ext uri="{FF2B5EF4-FFF2-40B4-BE49-F238E27FC236}">
                <a16:creationId xmlns:a16="http://schemas.microsoft.com/office/drawing/2014/main" id="{D304172F-93BE-4BA8-B234-510942A340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34"/>
          <a:stretch/>
        </p:blipFill>
        <p:spPr bwMode="auto">
          <a:xfrm>
            <a:off x="3125787" y="1698172"/>
            <a:ext cx="6013450" cy="2397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772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Deep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7" y="6673334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6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https://blogs.nvidia.com/blog/2016/07/29/whats-difference-artificial-intelligence-machine-learning-deep-learning-ai/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4D00E5-5660-46C8-BF61-EC3834E01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87" y="588377"/>
            <a:ext cx="102489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554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Deep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7" y="6673334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6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https://blogs.nvidia.com/blog/2016/07/29/whats-difference-artificial-intelligence-machine-learning-deep-learning-ai/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C041B0-5CB4-456A-BD28-37B687942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87" y="981075"/>
            <a:ext cx="1033462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11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A1F7EA6-47AC-49FA-905D-8542BE224ACB}"/>
              </a:ext>
            </a:extLst>
          </p:cNvPr>
          <p:cNvSpPr/>
          <p:nvPr/>
        </p:nvSpPr>
        <p:spPr>
          <a:xfrm>
            <a:off x="83889" y="1272004"/>
            <a:ext cx="1080000" cy="14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 Introduction &amp; ML/DL Life Cycle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DA4274A-D897-4668-9FA4-8BA8C18AE34F}"/>
              </a:ext>
            </a:extLst>
          </p:cNvPr>
          <p:cNvSpPr/>
          <p:nvPr/>
        </p:nvSpPr>
        <p:spPr>
          <a:xfrm>
            <a:off x="1173083" y="1271819"/>
            <a:ext cx="1080000" cy="14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Handling (Pandas &amp;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Numpy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03B859-D3C8-447D-98C1-8EE2AC2E91C0}"/>
              </a:ext>
            </a:extLst>
          </p:cNvPr>
          <p:cNvSpPr/>
          <p:nvPr/>
        </p:nvSpPr>
        <p:spPr>
          <a:xfrm>
            <a:off x="2252598" y="1279576"/>
            <a:ext cx="1080000" cy="14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Handling &amp; Visualization (matplotlib)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CABBAAA-EE9C-40E5-869E-81C05330D18A}"/>
              </a:ext>
            </a:extLst>
          </p:cNvPr>
          <p:cNvSpPr/>
          <p:nvPr/>
        </p:nvSpPr>
        <p:spPr>
          <a:xfrm>
            <a:off x="3322431" y="1266298"/>
            <a:ext cx="1080000" cy="14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Probability &amp; Statistics (Variable Selection)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E9DDA04-7D7A-4FDC-A847-3715D2CDD823}"/>
              </a:ext>
            </a:extLst>
          </p:cNvPr>
          <p:cNvSpPr/>
          <p:nvPr/>
        </p:nvSpPr>
        <p:spPr>
          <a:xfrm>
            <a:off x="5461755" y="1266298"/>
            <a:ext cx="1080000" cy="14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C28040E-BD77-41EC-862C-99924C6E41BA}"/>
              </a:ext>
            </a:extLst>
          </p:cNvPr>
          <p:cNvSpPr/>
          <p:nvPr/>
        </p:nvSpPr>
        <p:spPr>
          <a:xfrm>
            <a:off x="4391922" y="1268218"/>
            <a:ext cx="1080000" cy="14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Regression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72E7C9B-E71D-4257-8777-982106E07BC1}"/>
              </a:ext>
            </a:extLst>
          </p:cNvPr>
          <p:cNvSpPr/>
          <p:nvPr/>
        </p:nvSpPr>
        <p:spPr>
          <a:xfrm>
            <a:off x="83890" y="2871189"/>
            <a:ext cx="1080000" cy="14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Artificial Neural Networks &amp; Backpropagation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4905B6C-5C3E-4D4C-A72E-FC33133AA28E}"/>
              </a:ext>
            </a:extLst>
          </p:cNvPr>
          <p:cNvSpPr/>
          <p:nvPr/>
        </p:nvSpPr>
        <p:spPr>
          <a:xfrm>
            <a:off x="2261306" y="2865243"/>
            <a:ext cx="1080000" cy="14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Deep Learning CNN &amp; Raspberry PI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23E3264-3403-4B35-BFD2-5157D868DDC9}"/>
              </a:ext>
            </a:extLst>
          </p:cNvPr>
          <p:cNvSpPr/>
          <p:nvPr/>
        </p:nvSpPr>
        <p:spPr>
          <a:xfrm>
            <a:off x="3341306" y="2865243"/>
            <a:ext cx="1080000" cy="14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Deep Learning CNN &amp; Raspberry PI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7C3994B-52A9-4371-8A7A-01828252F6F9}"/>
              </a:ext>
            </a:extLst>
          </p:cNvPr>
          <p:cNvSpPr/>
          <p:nvPr/>
        </p:nvSpPr>
        <p:spPr>
          <a:xfrm>
            <a:off x="4421306" y="2865243"/>
            <a:ext cx="1080000" cy="14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Deep Learning CNN &amp; Raspberry PI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C735D56-F89D-433C-8E06-EA2565705609}"/>
              </a:ext>
            </a:extLst>
          </p:cNvPr>
          <p:cNvSpPr/>
          <p:nvPr/>
        </p:nvSpPr>
        <p:spPr>
          <a:xfrm>
            <a:off x="5510737" y="2865243"/>
            <a:ext cx="1080000" cy="14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Deep Learning CNN &amp; Raspberry PI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D8AAC06-EC18-4D5D-B63C-8161068CDB88}"/>
              </a:ext>
            </a:extLst>
          </p:cNvPr>
          <p:cNvSpPr/>
          <p:nvPr/>
        </p:nvSpPr>
        <p:spPr>
          <a:xfrm>
            <a:off x="1172598" y="2865243"/>
            <a:ext cx="1080000" cy="14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Layers Neural Networks &amp; CNN Intuition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27D782-BBAC-4A7B-97C8-A9211F083405}"/>
              </a:ext>
            </a:extLst>
          </p:cNvPr>
          <p:cNvSpPr txBox="1"/>
          <p:nvPr/>
        </p:nvSpPr>
        <p:spPr>
          <a:xfrm>
            <a:off x="0" y="376905"/>
            <a:ext cx="8502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Raspberry PI - </a:t>
            </a: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Machine and Deep Learning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(12 Weeks </a:t>
            </a:r>
            <a:r>
              <a:rPr kumimoji="0" lang="en-GB" sz="20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ADVANCED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Course for Secondary &amp; College Students)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CF10AD-D7D6-4723-8EE6-C28D02E01A84}"/>
              </a:ext>
            </a:extLst>
          </p:cNvPr>
          <p:cNvSpPr txBox="1"/>
          <p:nvPr/>
        </p:nvSpPr>
        <p:spPr>
          <a:xfrm>
            <a:off x="394909" y="1242015"/>
            <a:ext cx="76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Week1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C2CAAF-8282-4AF7-8FFD-C6513017E31A}"/>
              </a:ext>
            </a:extLst>
          </p:cNvPr>
          <p:cNvSpPr txBox="1"/>
          <p:nvPr/>
        </p:nvSpPr>
        <p:spPr>
          <a:xfrm>
            <a:off x="1225696" y="1242015"/>
            <a:ext cx="76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Week2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8055A2-17B7-48F0-9C76-F25B596F78AB}"/>
              </a:ext>
            </a:extLst>
          </p:cNvPr>
          <p:cNvSpPr txBox="1"/>
          <p:nvPr/>
        </p:nvSpPr>
        <p:spPr>
          <a:xfrm>
            <a:off x="2283566" y="1242015"/>
            <a:ext cx="76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Week3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A68F6C-7F33-48F4-B9A7-9B1A4FD182DB}"/>
              </a:ext>
            </a:extLst>
          </p:cNvPr>
          <p:cNvSpPr txBox="1"/>
          <p:nvPr/>
        </p:nvSpPr>
        <p:spPr>
          <a:xfrm>
            <a:off x="3341436" y="1229029"/>
            <a:ext cx="76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Week4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CB8575-E70D-463E-AA5C-F05F1AFCAA98}"/>
              </a:ext>
            </a:extLst>
          </p:cNvPr>
          <p:cNvSpPr txBox="1"/>
          <p:nvPr/>
        </p:nvSpPr>
        <p:spPr>
          <a:xfrm>
            <a:off x="4448308" y="1242015"/>
            <a:ext cx="76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Week5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F49A20-B0A9-47E0-8B7D-882CC0D8262B}"/>
              </a:ext>
            </a:extLst>
          </p:cNvPr>
          <p:cNvSpPr txBox="1"/>
          <p:nvPr/>
        </p:nvSpPr>
        <p:spPr>
          <a:xfrm>
            <a:off x="5434618" y="1239722"/>
            <a:ext cx="76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Week6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9311285-065E-4CAC-AA64-C10A00C78314}"/>
              </a:ext>
            </a:extLst>
          </p:cNvPr>
          <p:cNvCxnSpPr>
            <a:cxnSpLocks/>
          </p:cNvCxnSpPr>
          <p:nvPr/>
        </p:nvCxnSpPr>
        <p:spPr>
          <a:xfrm>
            <a:off x="177870" y="2781399"/>
            <a:ext cx="637476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89C967B-537B-4E04-ACB4-E4F1E6808EE3}"/>
              </a:ext>
            </a:extLst>
          </p:cNvPr>
          <p:cNvGrpSpPr/>
          <p:nvPr/>
        </p:nvGrpSpPr>
        <p:grpSpPr>
          <a:xfrm>
            <a:off x="281424" y="2836809"/>
            <a:ext cx="6041370" cy="338554"/>
            <a:chOff x="309723" y="6050581"/>
            <a:chExt cx="6041370" cy="33855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AA6E5C-090B-47B6-A7AB-ECCA8096EC86}"/>
                </a:ext>
              </a:extLst>
            </p:cNvPr>
            <p:cNvSpPr/>
            <p:nvPr/>
          </p:nvSpPr>
          <p:spPr>
            <a:xfrm>
              <a:off x="309723" y="6050581"/>
              <a:ext cx="76226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Week7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B8BE9EE-7D87-45C9-B8CA-60AF6C24C15E}"/>
                </a:ext>
              </a:extLst>
            </p:cNvPr>
            <p:cNvSpPr/>
            <p:nvPr/>
          </p:nvSpPr>
          <p:spPr>
            <a:xfrm>
              <a:off x="1284178" y="6050581"/>
              <a:ext cx="76226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Week8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737C604-9F20-4D24-98C3-91D73C63F935}"/>
                </a:ext>
              </a:extLst>
            </p:cNvPr>
            <p:cNvSpPr/>
            <p:nvPr/>
          </p:nvSpPr>
          <p:spPr>
            <a:xfrm>
              <a:off x="2364320" y="6050581"/>
              <a:ext cx="76226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Week9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1C20064-C457-409F-B2C5-0119A8462C9B}"/>
                </a:ext>
              </a:extLst>
            </p:cNvPr>
            <p:cNvSpPr/>
            <p:nvPr/>
          </p:nvSpPr>
          <p:spPr>
            <a:xfrm>
              <a:off x="3364188" y="6050581"/>
              <a:ext cx="86645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Week10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1DA257A-A5E4-480C-AC31-CDAEB099CB7D}"/>
                </a:ext>
              </a:extLst>
            </p:cNvPr>
            <p:cNvSpPr/>
            <p:nvPr/>
          </p:nvSpPr>
          <p:spPr>
            <a:xfrm>
              <a:off x="4414804" y="6050581"/>
              <a:ext cx="86645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Week11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4815E60-8494-4F82-BD42-DCDCA630E391}"/>
                </a:ext>
              </a:extLst>
            </p:cNvPr>
            <p:cNvSpPr/>
            <p:nvPr/>
          </p:nvSpPr>
          <p:spPr>
            <a:xfrm>
              <a:off x="5484637" y="6050581"/>
              <a:ext cx="86645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Week12</a:t>
              </a:r>
            </a:p>
          </p:txBody>
        </p:sp>
      </p:grpSp>
      <p:pic>
        <p:nvPicPr>
          <p:cNvPr id="1026" name="Picture 2" descr="Zoom fondo blanco vertical Logo Vector (.AI) Free Download">
            <a:extLst>
              <a:ext uri="{FF2B5EF4-FFF2-40B4-BE49-F238E27FC236}">
                <a16:creationId xmlns:a16="http://schemas.microsoft.com/office/drawing/2014/main" id="{1BC15A7A-B5DF-40DB-95F8-2750BA86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445" y="8658291"/>
            <a:ext cx="265086" cy="22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sApp Messenger im App Store">
            <a:extLst>
              <a:ext uri="{FF2B5EF4-FFF2-40B4-BE49-F238E27FC236}">
                <a16:creationId xmlns:a16="http://schemas.microsoft.com/office/drawing/2014/main" id="{32D60943-D5CF-4C31-A703-4C76D5256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559" y="552450"/>
            <a:ext cx="528741" cy="528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5E15E816-523A-43FA-91F7-BA50526CBCD1}"/>
              </a:ext>
            </a:extLst>
          </p:cNvPr>
          <p:cNvSpPr/>
          <p:nvPr/>
        </p:nvSpPr>
        <p:spPr>
          <a:xfrm>
            <a:off x="10475908" y="711859"/>
            <a:ext cx="1773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@78 99 11 222 5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1F49D3B-91A9-42A9-9349-A2F0A5D7F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200" y="3924226"/>
            <a:ext cx="5172075" cy="2924175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2753A87-9AAD-416F-8424-C1C2D4E4023D}"/>
              </a:ext>
            </a:extLst>
          </p:cNvPr>
          <p:cNvSpPr/>
          <p:nvPr/>
        </p:nvSpPr>
        <p:spPr>
          <a:xfrm>
            <a:off x="140092" y="4386060"/>
            <a:ext cx="6457866" cy="528741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Natural Language Processing – NLP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???</a:t>
            </a:r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6E24310E-3736-4A29-BE83-C35232761DB0}"/>
              </a:ext>
            </a:extLst>
          </p:cNvPr>
          <p:cNvSpPr/>
          <p:nvPr/>
        </p:nvSpPr>
        <p:spPr>
          <a:xfrm>
            <a:off x="7893675" y="1491927"/>
            <a:ext cx="3782548" cy="1590542"/>
          </a:xfrm>
          <a:prstGeom prst="cloud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Course content may be altered depending on participant needs &amp; speed of grasping power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5838DA-DC94-4C4A-943C-59B27BAD494E}"/>
              </a:ext>
            </a:extLst>
          </p:cNvPr>
          <p:cNvSpPr txBox="1"/>
          <p:nvPr/>
        </p:nvSpPr>
        <p:spPr>
          <a:xfrm>
            <a:off x="7031756" y="3631504"/>
            <a:ext cx="5120961" cy="369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Live ZOOM Lectures from 14-Nov: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F68144-4E23-471F-B5B2-E80171D4777B}"/>
              </a:ext>
            </a:extLst>
          </p:cNvPr>
          <p:cNvSpPr txBox="1"/>
          <p:nvPr/>
        </p:nvSpPr>
        <p:spPr>
          <a:xfrm>
            <a:off x="-47494" y="4893237"/>
            <a:ext cx="6777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 the end of course participants will have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Thorough &amp; deeper understanding of AI/ML/DL (Neural Networks)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Seen full end-to-end life cycle of Data Science Projects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Built at least 1 Deep Learning OBJECT DETECTION model from SCRATCH end-to-end and deploy on to PI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2CE97A-44F6-48BD-AB8F-520BBCFCC1DC}"/>
              </a:ext>
            </a:extLst>
          </p:cNvPr>
          <p:cNvSpPr txBox="1"/>
          <p:nvPr/>
        </p:nvSpPr>
        <p:spPr>
          <a:xfrm>
            <a:off x="1" y="-2258"/>
            <a:ext cx="12192000" cy="369332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pPr/>
            <a:r>
              <a:rPr lang="en-US" dirty="0"/>
              <a:t>Z A S    A C A D E M Y </a:t>
            </a:r>
          </a:p>
        </p:txBody>
      </p:sp>
    </p:spTree>
    <p:extLst>
      <p:ext uri="{BB962C8B-B14F-4D97-AF65-F5344CB8AC3E}">
        <p14:creationId xmlns:p14="http://schemas.microsoft.com/office/powerpoint/2010/main" val="1155194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Agenda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7" y="6673334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6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https://blogs.nvidia.com/blog/2016/07/29/whats-difference-artificial-intelligence-machine-learning-deep-learning-ai/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4952EF-EF0B-4DE1-A51B-BD4319268024}"/>
              </a:ext>
            </a:extLst>
          </p:cNvPr>
          <p:cNvSpPr txBox="1"/>
          <p:nvPr/>
        </p:nvSpPr>
        <p:spPr>
          <a:xfrm>
            <a:off x="542925" y="1114425"/>
            <a:ext cx="290816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Course 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is Data Analytics?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is Data Science?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Data Science Life Cycle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is AI?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Syllabus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3359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Course Objectives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7" y="6673334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6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https://blogs.nvidia.com/blog/2016/07/29/whats-difference-artificial-intelligence-machine-learning-deep-learning-ai/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4952EF-EF0B-4DE1-A51B-BD4319268024}"/>
              </a:ext>
            </a:extLst>
          </p:cNvPr>
          <p:cNvSpPr txBox="1"/>
          <p:nvPr/>
        </p:nvSpPr>
        <p:spPr>
          <a:xfrm>
            <a:off x="0" y="1289953"/>
            <a:ext cx="12192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 provide you the insights into hot topics like </a:t>
            </a:r>
            <a:r>
              <a:rPr lang="en-GB" b="1" dirty="0"/>
              <a:t>AI/ML/DL/Data Science/Data Analytics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 give you deeper knowledge on the above topics so you can tackle real-life, meaningful topic for your I</a:t>
            </a:r>
            <a:r>
              <a:rPr lang="en-GB" b="1" dirty="0"/>
              <a:t>B Extended Essay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 prepare you for </a:t>
            </a:r>
            <a:r>
              <a:rPr lang="en-GB" b="1" dirty="0"/>
              <a:t>university admission interviews</a:t>
            </a:r>
            <a:r>
              <a:rPr lang="en-GB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7537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What is Data Analytics?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7" y="6673334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6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https://blogs.nvidia.com/blog/2016/07/29/whats-difference-artificial-intelligence-machine-learning-deep-learning-ai/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8B4CB3-F23A-4250-992B-86B309ABA895}"/>
              </a:ext>
            </a:extLst>
          </p:cNvPr>
          <p:cNvSpPr txBox="1"/>
          <p:nvPr/>
        </p:nvSpPr>
        <p:spPr>
          <a:xfrm>
            <a:off x="1" y="1205983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Analytics is the discipline that applies </a:t>
            </a:r>
            <a:r>
              <a:rPr lang="en-GB" sz="3200" b="1" dirty="0"/>
              <a:t>logic</a:t>
            </a:r>
            <a:r>
              <a:rPr lang="en-GB" sz="3200" dirty="0"/>
              <a:t> and </a:t>
            </a:r>
            <a:r>
              <a:rPr lang="en-GB" sz="3200" b="1" dirty="0"/>
              <a:t>mathematics</a:t>
            </a:r>
            <a:r>
              <a:rPr lang="en-GB" sz="3200" dirty="0"/>
              <a:t> </a:t>
            </a:r>
          </a:p>
          <a:p>
            <a:r>
              <a:rPr lang="en-GB" sz="3200" dirty="0"/>
              <a:t>to data to provide insights for making better decisions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EE1E18-1843-4430-BC13-F4FDAF00A648}"/>
              </a:ext>
            </a:extLst>
          </p:cNvPr>
          <p:cNvSpPr txBox="1"/>
          <p:nvPr/>
        </p:nvSpPr>
        <p:spPr>
          <a:xfrm>
            <a:off x="-4765" y="3360419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It includes methods such as </a:t>
            </a:r>
            <a:r>
              <a:rPr lang="en-GB" sz="3200" b="1" dirty="0"/>
              <a:t>Data Mining, Statistics and Machine 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E51776-C9EA-42FC-AE6D-D95D1FAED6B7}"/>
              </a:ext>
            </a:extLst>
          </p:cNvPr>
          <p:cNvSpPr txBox="1"/>
          <p:nvPr/>
        </p:nvSpPr>
        <p:spPr>
          <a:xfrm>
            <a:off x="-4765" y="5196007"/>
            <a:ext cx="121967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Data Mining </a:t>
            </a:r>
            <a:r>
              <a:rPr lang="en-GB" sz="3200" dirty="0"/>
              <a:t>is the practice of searching large amounts of data to find patterns or trends</a:t>
            </a:r>
          </a:p>
        </p:txBody>
      </p:sp>
    </p:spTree>
    <p:extLst>
      <p:ext uri="{BB962C8B-B14F-4D97-AF65-F5344CB8AC3E}">
        <p14:creationId xmlns:p14="http://schemas.microsoft.com/office/powerpoint/2010/main" val="2240875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What is Data Analytics?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7" y="6673334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6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https://blogs.nvidia.com/blog/2016/07/29/whats-difference-artificial-intelligence-machine-learning-deep-learning-ai/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EE1E18-1843-4430-BC13-F4FDAF00A648}"/>
              </a:ext>
            </a:extLst>
          </p:cNvPr>
          <p:cNvSpPr txBox="1"/>
          <p:nvPr/>
        </p:nvSpPr>
        <p:spPr>
          <a:xfrm>
            <a:off x="0" y="1443841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It includes methods such as </a:t>
            </a:r>
            <a:r>
              <a:rPr lang="en-GB" sz="3200" b="1" dirty="0"/>
              <a:t>Data Mining, Statistics and Machine 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E51776-C9EA-42FC-AE6D-D95D1FAED6B7}"/>
              </a:ext>
            </a:extLst>
          </p:cNvPr>
          <p:cNvSpPr txBox="1"/>
          <p:nvPr/>
        </p:nvSpPr>
        <p:spPr>
          <a:xfrm>
            <a:off x="0" y="3812366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Data Mining </a:t>
            </a:r>
            <a:r>
              <a:rPr lang="en-GB" sz="3200" dirty="0"/>
              <a:t>is the practice of searching large amounts of data to find patterns or trends</a:t>
            </a:r>
          </a:p>
        </p:txBody>
      </p:sp>
    </p:spTree>
    <p:extLst>
      <p:ext uri="{BB962C8B-B14F-4D97-AF65-F5344CB8AC3E}">
        <p14:creationId xmlns:p14="http://schemas.microsoft.com/office/powerpoint/2010/main" val="622326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Types of Data Analytics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7" y="6673334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6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https://blogs.nvidia.com/blog/2016/07/29/whats-difference-artificial-intelligence-machine-learning-deep-learning-ai/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D74CE17-7A33-4649-A6DF-836161D4EE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175560"/>
              </p:ext>
            </p:extLst>
          </p:nvPr>
        </p:nvGraphicFramePr>
        <p:xfrm>
          <a:off x="2032000" y="719665"/>
          <a:ext cx="8128000" cy="5824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77547171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213997778"/>
                    </a:ext>
                  </a:extLst>
                </a:gridCol>
              </a:tblGrid>
              <a:tr h="2912005">
                <a:tc>
                  <a:txBody>
                    <a:bodyPr/>
                    <a:lstStyle/>
                    <a:p>
                      <a:r>
                        <a:rPr lang="en-GB" u="sng" dirty="0"/>
                        <a:t>Descriptive Analytics</a:t>
                      </a:r>
                    </a:p>
                    <a:p>
                      <a:endParaRPr lang="en-GB" dirty="0"/>
                    </a:p>
                    <a:p>
                      <a:pPr algn="ctr"/>
                      <a:r>
                        <a:rPr lang="en-GB" dirty="0">
                          <a:solidFill>
                            <a:srgbClr val="FFFF00"/>
                          </a:solidFill>
                        </a:rPr>
                        <a:t>What happened?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Diagnostic Analytics</a:t>
                      </a:r>
                    </a:p>
                    <a:p>
                      <a:endParaRPr lang="en-GB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FFFF00"/>
                          </a:solidFill>
                        </a:rPr>
                        <a:t>Why did it happened?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rgbClr val="FFFF00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b="0" dirty="0">
                        <a:solidFill>
                          <a:srgbClr val="FFFF00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b="0" dirty="0">
                        <a:solidFill>
                          <a:srgbClr val="FFFF00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b="0" dirty="0">
                        <a:solidFill>
                          <a:srgbClr val="FFFF00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dirty="0">
                          <a:solidFill>
                            <a:srgbClr val="FFFF00"/>
                          </a:solidFill>
                        </a:rPr>
                        <a:t>What happened in June and Jan?</a:t>
                      </a:r>
                    </a:p>
                    <a:p>
                      <a:endParaRPr lang="en-GB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522139"/>
                  </a:ext>
                </a:extLst>
              </a:tr>
              <a:tr h="2912005">
                <a:tc>
                  <a:txBody>
                    <a:bodyPr/>
                    <a:lstStyle/>
                    <a:p>
                      <a:r>
                        <a:rPr lang="en-GB" b="1" i="0" u="sng" dirty="0">
                          <a:solidFill>
                            <a:schemeClr val="bg1"/>
                          </a:solidFill>
                        </a:rPr>
                        <a:t>Predictive Analytics</a:t>
                      </a:r>
                    </a:p>
                    <a:p>
                      <a:endParaRPr lang="en-GB" b="1" i="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>
                          <a:solidFill>
                            <a:srgbClr val="FFFF00"/>
                          </a:solidFill>
                        </a:rPr>
                        <a:t>Predicts future outcome using historical data and external knowledge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solidFill>
                          <a:srgbClr val="FFFF0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solidFill>
                          <a:srgbClr val="FFFF00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dirty="0">
                          <a:solidFill>
                            <a:srgbClr val="FFFF00"/>
                          </a:solidFill>
                        </a:rPr>
                        <a:t>What will be the sales in Oct?</a:t>
                      </a:r>
                    </a:p>
                    <a:p>
                      <a:endParaRPr lang="en-GB" b="1" i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u="sng" dirty="0">
                          <a:solidFill>
                            <a:schemeClr val="bg1"/>
                          </a:solidFill>
                        </a:rPr>
                        <a:t>Prescriptive Analytics</a:t>
                      </a:r>
                    </a:p>
                    <a:p>
                      <a:endParaRPr lang="en-GB" b="1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>
                          <a:solidFill>
                            <a:srgbClr val="FFFF00"/>
                          </a:solidFill>
                        </a:rPr>
                        <a:t>It anticipates: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solidFill>
                          <a:srgbClr val="FFFF00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b="1" dirty="0">
                          <a:solidFill>
                            <a:srgbClr val="FFFF00"/>
                          </a:solidFill>
                        </a:rPr>
                        <a:t>What will happen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b="1" dirty="0">
                          <a:solidFill>
                            <a:srgbClr val="FFFF00"/>
                          </a:solidFill>
                        </a:rPr>
                        <a:t>When will it happen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b="1" dirty="0">
                          <a:solidFill>
                            <a:srgbClr val="FFFF00"/>
                          </a:solidFill>
                        </a:rPr>
                        <a:t>Why it will happen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b="1" dirty="0">
                          <a:solidFill>
                            <a:srgbClr val="FFFF00"/>
                          </a:solidFill>
                        </a:rPr>
                        <a:t>How to make it happen</a:t>
                      </a:r>
                    </a:p>
                    <a:p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015547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2B7D8C0-CB23-4ADF-8351-F4F004EDE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744" y="2095500"/>
            <a:ext cx="2935705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10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What is Data Science?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7" y="6673334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6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https://blogs.nvidia.com/blog/2016/07/29/whats-difference-artificial-intelligence-machine-learning-deep-learning-ai/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30" name="Picture 6" descr="The emergence of data science in PE - KPMG Global">
            <a:extLst>
              <a:ext uri="{FF2B5EF4-FFF2-40B4-BE49-F238E27FC236}">
                <a16:creationId xmlns:a16="http://schemas.microsoft.com/office/drawing/2014/main" id="{3C94AFC5-1D18-4893-A6F9-29C5F9392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27" y="2690664"/>
            <a:ext cx="4134019" cy="386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List of Top 10 Lists in Data Science">
            <a:extLst>
              <a:ext uri="{FF2B5EF4-FFF2-40B4-BE49-F238E27FC236}">
                <a16:creationId xmlns:a16="http://schemas.microsoft.com/office/drawing/2014/main" id="{4CBA6827-4BC2-4243-B559-D1AFF38C7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696" y="2570730"/>
            <a:ext cx="4626769" cy="419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60F889-445F-4B01-BB14-A701F872C698}"/>
              </a:ext>
            </a:extLst>
          </p:cNvPr>
          <p:cNvSpPr txBox="1"/>
          <p:nvPr/>
        </p:nvSpPr>
        <p:spPr>
          <a:xfrm>
            <a:off x="2237184" y="868278"/>
            <a:ext cx="77081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Data science</a:t>
            </a:r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is an inter-disciplinary field that uses </a:t>
            </a:r>
            <a:r>
              <a:rPr lang="en-GB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scientific</a:t>
            </a:r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methods, processes, algorithms and systems to extract knowledge and insights from many structural and unstructured </a:t>
            </a:r>
            <a:r>
              <a:rPr lang="en-GB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data</a:t>
            </a:r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. </a:t>
            </a:r>
          </a:p>
          <a:p>
            <a:endParaRPr lang="en-GB" dirty="0">
              <a:solidFill>
                <a:srgbClr val="4D5156"/>
              </a:solidFill>
              <a:latin typeface="arial" panose="020B0604020202020204" pitchFamily="34" charset="0"/>
            </a:endParaRPr>
          </a:p>
          <a:p>
            <a:r>
              <a:rPr lang="en-GB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Data science</a:t>
            </a:r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is related to </a:t>
            </a:r>
            <a:r>
              <a:rPr lang="en-GB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data</a:t>
            </a:r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mining, machine learning and big </a:t>
            </a:r>
            <a:r>
              <a:rPr lang="en-GB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data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8458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What is Data Science?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7" y="6673334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6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https://blogs.nvidia.com/blog/2016/07/29/whats-difference-artificial-intelligence-machine-learning-deep-learning-ai/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28" name="Picture 4" descr="Data Science for Beginners. What is Data Science? | by Pranavathiyani G |  Towards Data Science">
            <a:extLst>
              <a:ext uri="{FF2B5EF4-FFF2-40B4-BE49-F238E27FC236}">
                <a16:creationId xmlns:a16="http://schemas.microsoft.com/office/drawing/2014/main" id="{B6C011F0-E5BF-44CE-91C7-CEAC7BDFC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974" y="1178620"/>
            <a:ext cx="5114925" cy="500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648999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14921</TotalTime>
  <Words>1131</Words>
  <Application>Microsoft Office PowerPoint</Application>
  <PresentationFormat>Widescreen</PresentationFormat>
  <Paragraphs>178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Arial</vt:lpstr>
      <vt:lpstr>Avenir Next LT Pro</vt:lpstr>
      <vt:lpstr>Calibri</vt:lpstr>
      <vt:lpstr>Calibri Light</vt:lpstr>
      <vt:lpstr>Tw Cen MT</vt:lpstr>
      <vt:lpstr>ShapesVTI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Fakruddin Mohammed</dc:creator>
  <cp:lastModifiedBy>Fakruddin Mohammed</cp:lastModifiedBy>
  <cp:revision>72</cp:revision>
  <dcterms:created xsi:type="dcterms:W3CDTF">2020-08-05T10:43:54Z</dcterms:created>
  <dcterms:modified xsi:type="dcterms:W3CDTF">2020-11-10T21:32:20Z</dcterms:modified>
</cp:coreProperties>
</file>